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Fira Sans Extra Condensed Medium"/>
      <p:regular r:id="rId17"/>
      <p:bold r:id="rId18"/>
      <p:italic r:id="rId19"/>
      <p:boldItalic r:id="rId20"/>
    </p:embeddedFont>
    <p:embeddedFont>
      <p:font typeface="Roboto Condensed"/>
      <p:regular r:id="rId21"/>
      <p:bold r:id="rId22"/>
      <p:italic r:id="rId23"/>
      <p:boldItalic r:id="rId24"/>
    </p:embeddedFont>
    <p:embeddedFont>
      <p:font typeface="Squada One"/>
      <p:regular r:id="rId25"/>
    </p:embeddedFont>
    <p:embeddedFont>
      <p:font typeface="Roboto Condensed Light"/>
      <p:regular r:id="rId26"/>
      <p:bold r:id="rId27"/>
      <p:italic r:id="rId28"/>
      <p:boldItalic r:id="rId29"/>
    </p:embeddedFont>
    <p:embeddedFont>
      <p:font typeface="Exo 2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ExtraCondensedMedium-boldItalic.fntdata"/><Relationship Id="rId22" Type="http://schemas.openxmlformats.org/officeDocument/2006/relationships/font" Target="fonts/RobotoCondensed-bold.fntdata"/><Relationship Id="rId21" Type="http://schemas.openxmlformats.org/officeDocument/2006/relationships/font" Target="fonts/RobotoCondensed-regular.fntdata"/><Relationship Id="rId24" Type="http://schemas.openxmlformats.org/officeDocument/2006/relationships/font" Target="fonts/RobotoCondensed-boldItalic.fntdata"/><Relationship Id="rId23" Type="http://schemas.openxmlformats.org/officeDocument/2006/relationships/font" Target="fonts/RobotoCondensed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CondensedLight-regular.fntdata"/><Relationship Id="rId25" Type="http://schemas.openxmlformats.org/officeDocument/2006/relationships/font" Target="fonts/SquadaOne-regular.fntdata"/><Relationship Id="rId28" Type="http://schemas.openxmlformats.org/officeDocument/2006/relationships/font" Target="fonts/RobotoCondensedLight-italic.fntdata"/><Relationship Id="rId27" Type="http://schemas.openxmlformats.org/officeDocument/2006/relationships/font" Target="fonts/RobotoCondensedLigh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CondensedLigh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Exo2-bold.fntdata"/><Relationship Id="rId30" Type="http://schemas.openxmlformats.org/officeDocument/2006/relationships/font" Target="fonts/Exo2-regular.fntdata"/><Relationship Id="rId11" Type="http://schemas.openxmlformats.org/officeDocument/2006/relationships/slide" Target="slides/slide7.xml"/><Relationship Id="rId33" Type="http://schemas.openxmlformats.org/officeDocument/2006/relationships/font" Target="fonts/Exo2-boldItalic.fntdata"/><Relationship Id="rId10" Type="http://schemas.openxmlformats.org/officeDocument/2006/relationships/slide" Target="slides/slide6.xml"/><Relationship Id="rId32" Type="http://schemas.openxmlformats.org/officeDocument/2006/relationships/font" Target="fonts/Exo2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FiraSansExtraCondensedMedium-regular.fntdata"/><Relationship Id="rId16" Type="http://schemas.openxmlformats.org/officeDocument/2006/relationships/slide" Target="slides/slide12.xml"/><Relationship Id="rId19" Type="http://schemas.openxmlformats.org/officeDocument/2006/relationships/font" Target="fonts/FiraSansExtraCondensedMedium-italic.fntdata"/><Relationship Id="rId18" Type="http://schemas.openxmlformats.org/officeDocument/2006/relationships/font" Target="fonts/FiraSansExtraCondensed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576eb3f9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6576eb3f9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576eb3f9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6576eb3f9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3d925759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3d925759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1abfbaf28_3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1abfbaf28_3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57aab0c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57aab0c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465e7bc0b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465e7bc0b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40422e07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40422e07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576eb3f9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576eb3f9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576eb3f9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576eb3f9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576eb3f9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576eb3f9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576eb3f9c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576eb3f9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1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2" name="Google Shape;72;p1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4" name="Google Shape;74;p1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6" name="Google Shape;76;p1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8" name="Google Shape;78;p1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0" name="Google Shape;80;p1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13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6" name="Google Shape;86;p13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" name="Google Shape;87;p13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16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8" name="Google Shape;98;p16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0" name="Google Shape;100;p16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2" name="Google Shape;102;p16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">
  <p:cSld name="CUSTOM_29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" name="Google Shape;13;p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2" name="Google Shape;22;p3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3" name="Google Shape;23;p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" name="Google Shape;24;p3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6" name="Google Shape;26;p3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7" name="Google Shape;27;p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8" name="Google Shape;28;p3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9" name="Google Shape;29;p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0" name="Google Shape;30;p3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6" name="Google Shape;126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33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7" name="Google Shape;47;p8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p9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9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9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0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10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2" name="Google Shape;62;p10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gif"/><Relationship Id="rId4" Type="http://schemas.openxmlformats.org/officeDocument/2006/relationships/image" Target="../media/image18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gif"/><Relationship Id="rId4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Guillaume Jeannin</a:t>
            </a:r>
            <a:endParaRPr/>
          </a:p>
        </p:txBody>
      </p:sp>
      <p:sp>
        <p:nvSpPr>
          <p:cNvPr id="133" name="Google Shape;133;p26"/>
          <p:cNvSpPr txBox="1"/>
          <p:nvPr>
            <p:ph type="ctrTitle"/>
          </p:nvPr>
        </p:nvSpPr>
        <p:spPr>
          <a:xfrm>
            <a:off x="1128606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Spiner Octogon Arena</a:t>
            </a:r>
            <a:endParaRPr>
              <a:solidFill>
                <a:srgbClr val="434343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cxnSp>
        <p:nvCxnSpPr>
          <p:cNvPr id="134" name="Google Shape;134;p26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/>
          <p:nvPr>
            <p:ph idx="16" type="ctrTitle"/>
          </p:nvPr>
        </p:nvSpPr>
        <p:spPr>
          <a:xfrm>
            <a:off x="108000" y="229275"/>
            <a:ext cx="9036000" cy="17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</a:rPr>
              <a:t>Client Prediction with server authority</a:t>
            </a:r>
            <a:r>
              <a:rPr lang="en" sz="3000">
                <a:solidFill>
                  <a:srgbClr val="434343"/>
                </a:solidFill>
              </a:rPr>
              <a:t> </a:t>
            </a:r>
            <a:br>
              <a:rPr lang="en" sz="3000">
                <a:solidFill>
                  <a:srgbClr val="434343"/>
                </a:solidFill>
              </a:rPr>
            </a:br>
            <a:r>
              <a:rPr lang="en" sz="4800">
                <a:solidFill>
                  <a:srgbClr val="434343"/>
                </a:solidFill>
              </a:rPr>
              <a:t>Commands</a:t>
            </a:r>
            <a:endParaRPr sz="4800">
              <a:solidFill>
                <a:srgbClr val="434343"/>
              </a:solidFill>
            </a:endParaRPr>
          </a:p>
        </p:txBody>
      </p:sp>
      <p:sp>
        <p:nvSpPr>
          <p:cNvPr id="199" name="Google Shape;199;p35"/>
          <p:cNvSpPr txBox="1"/>
          <p:nvPr>
            <p:ph idx="16" type="ctrTitle"/>
          </p:nvPr>
        </p:nvSpPr>
        <p:spPr>
          <a:xfrm>
            <a:off x="48800" y="3054575"/>
            <a:ext cx="1880100" cy="10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</a:rPr>
              <a:t>Input</a:t>
            </a:r>
            <a:endParaRPr sz="3000">
              <a:solidFill>
                <a:srgbClr val="434343"/>
              </a:solidFill>
            </a:endParaRPr>
          </a:p>
        </p:txBody>
      </p:sp>
      <p:sp>
        <p:nvSpPr>
          <p:cNvPr id="200" name="Google Shape;200;p35"/>
          <p:cNvSpPr txBox="1"/>
          <p:nvPr>
            <p:ph idx="16" type="ctrTitle"/>
          </p:nvPr>
        </p:nvSpPr>
        <p:spPr>
          <a:xfrm>
            <a:off x="1754950" y="2405525"/>
            <a:ext cx="1880100" cy="10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</a:rPr>
              <a:t>Server</a:t>
            </a:r>
            <a:endParaRPr sz="3000">
              <a:solidFill>
                <a:srgbClr val="434343"/>
              </a:solidFill>
            </a:endParaRPr>
          </a:p>
        </p:txBody>
      </p:sp>
      <p:sp>
        <p:nvSpPr>
          <p:cNvPr id="201" name="Google Shape;201;p35"/>
          <p:cNvSpPr txBox="1"/>
          <p:nvPr>
            <p:ph idx="16" type="ctrTitle"/>
          </p:nvPr>
        </p:nvSpPr>
        <p:spPr>
          <a:xfrm>
            <a:off x="6424800" y="3712775"/>
            <a:ext cx="2719200" cy="10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</a:rPr>
              <a:t>Correction </a:t>
            </a:r>
            <a:endParaRPr sz="3000">
              <a:solidFill>
                <a:srgbClr val="434343"/>
              </a:solidFill>
            </a:endParaRPr>
          </a:p>
        </p:txBody>
      </p:sp>
      <p:sp>
        <p:nvSpPr>
          <p:cNvPr id="202" name="Google Shape;202;p35"/>
          <p:cNvSpPr txBox="1"/>
          <p:nvPr>
            <p:ph idx="16" type="ctrTitle"/>
          </p:nvPr>
        </p:nvSpPr>
        <p:spPr>
          <a:xfrm>
            <a:off x="3635050" y="3695775"/>
            <a:ext cx="3089400" cy="10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</a:rPr>
              <a:t>Prediction</a:t>
            </a:r>
            <a:endParaRPr sz="3000">
              <a:solidFill>
                <a:srgbClr val="434343"/>
              </a:solidFill>
            </a:endParaRPr>
          </a:p>
        </p:txBody>
      </p:sp>
      <p:sp>
        <p:nvSpPr>
          <p:cNvPr id="203" name="Google Shape;203;p35"/>
          <p:cNvSpPr txBox="1"/>
          <p:nvPr>
            <p:ph idx="16" type="ctrTitle"/>
          </p:nvPr>
        </p:nvSpPr>
        <p:spPr>
          <a:xfrm>
            <a:off x="3766650" y="2405525"/>
            <a:ext cx="3730500" cy="10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</a:rPr>
              <a:t>Actual state of the game</a:t>
            </a:r>
            <a:endParaRPr sz="3000">
              <a:solidFill>
                <a:srgbClr val="434343"/>
              </a:solidFill>
            </a:endParaRPr>
          </a:p>
        </p:txBody>
      </p:sp>
      <p:sp>
        <p:nvSpPr>
          <p:cNvPr id="204" name="Google Shape;204;p35"/>
          <p:cNvSpPr txBox="1"/>
          <p:nvPr>
            <p:ph idx="16" type="ctrTitle"/>
          </p:nvPr>
        </p:nvSpPr>
        <p:spPr>
          <a:xfrm>
            <a:off x="1754950" y="3695775"/>
            <a:ext cx="1880100" cy="10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</a:rPr>
              <a:t>Client</a:t>
            </a:r>
            <a:endParaRPr sz="3000">
              <a:solidFill>
                <a:srgbClr val="434343"/>
              </a:solidFill>
            </a:endParaRPr>
          </a:p>
        </p:txBody>
      </p:sp>
      <p:sp>
        <p:nvSpPr>
          <p:cNvPr id="205" name="Google Shape;205;p35"/>
          <p:cNvSpPr/>
          <p:nvPr/>
        </p:nvSpPr>
        <p:spPr>
          <a:xfrm>
            <a:off x="1882850" y="2583075"/>
            <a:ext cx="1597500" cy="6753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5"/>
          <p:cNvSpPr/>
          <p:nvPr/>
        </p:nvSpPr>
        <p:spPr>
          <a:xfrm>
            <a:off x="1928900" y="3860775"/>
            <a:ext cx="1597500" cy="6753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5"/>
          <p:cNvSpPr/>
          <p:nvPr/>
        </p:nvSpPr>
        <p:spPr>
          <a:xfrm>
            <a:off x="222750" y="3219575"/>
            <a:ext cx="1597500" cy="6753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5"/>
          <p:cNvSpPr/>
          <p:nvPr/>
        </p:nvSpPr>
        <p:spPr>
          <a:xfrm>
            <a:off x="3872050" y="2304975"/>
            <a:ext cx="3593400" cy="12315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5"/>
          <p:cNvSpPr/>
          <p:nvPr/>
        </p:nvSpPr>
        <p:spPr>
          <a:xfrm>
            <a:off x="3925700" y="3894875"/>
            <a:ext cx="2452800" cy="6753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5"/>
          <p:cNvSpPr/>
          <p:nvPr/>
        </p:nvSpPr>
        <p:spPr>
          <a:xfrm>
            <a:off x="6570250" y="3877775"/>
            <a:ext cx="2452800" cy="6753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1" name="Google Shape;211;p35"/>
          <p:cNvCxnSpPr>
            <a:stCxn id="207" idx="0"/>
            <a:endCxn id="205" idx="1"/>
          </p:cNvCxnSpPr>
          <p:nvPr/>
        </p:nvCxnSpPr>
        <p:spPr>
          <a:xfrm flipH="1" rot="10800000">
            <a:off x="1021500" y="2920775"/>
            <a:ext cx="861300" cy="29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" name="Google Shape;212;p35"/>
          <p:cNvCxnSpPr>
            <a:stCxn id="207" idx="2"/>
            <a:endCxn id="206" idx="1"/>
          </p:cNvCxnSpPr>
          <p:nvPr/>
        </p:nvCxnSpPr>
        <p:spPr>
          <a:xfrm>
            <a:off x="1021500" y="3894875"/>
            <a:ext cx="907500" cy="30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" name="Google Shape;213;p35"/>
          <p:cNvCxnSpPr>
            <a:stCxn id="206" idx="3"/>
            <a:endCxn id="209" idx="1"/>
          </p:cNvCxnSpPr>
          <p:nvPr/>
        </p:nvCxnSpPr>
        <p:spPr>
          <a:xfrm>
            <a:off x="3526400" y="4198425"/>
            <a:ext cx="399300" cy="3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" name="Google Shape;214;p35"/>
          <p:cNvCxnSpPr>
            <a:stCxn id="205" idx="3"/>
            <a:endCxn id="208" idx="1"/>
          </p:cNvCxnSpPr>
          <p:nvPr/>
        </p:nvCxnSpPr>
        <p:spPr>
          <a:xfrm>
            <a:off x="3480350" y="2920725"/>
            <a:ext cx="39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5" name="Google Shape;215;p35"/>
          <p:cNvCxnSpPr>
            <a:stCxn id="209" idx="3"/>
            <a:endCxn id="210" idx="1"/>
          </p:cNvCxnSpPr>
          <p:nvPr/>
        </p:nvCxnSpPr>
        <p:spPr>
          <a:xfrm flipH="1" rot="10800000">
            <a:off x="6378500" y="4215425"/>
            <a:ext cx="191700" cy="1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type="ctrTitle"/>
          </p:nvPr>
        </p:nvSpPr>
        <p:spPr>
          <a:xfrm>
            <a:off x="2364900" y="329750"/>
            <a:ext cx="44142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Possible improvements</a:t>
            </a:r>
            <a:endParaRPr sz="3000"/>
          </a:p>
        </p:txBody>
      </p:sp>
      <p:sp>
        <p:nvSpPr>
          <p:cNvPr id="221" name="Google Shape;221;p36"/>
          <p:cNvSpPr txBox="1"/>
          <p:nvPr>
            <p:ph type="ctrTitle"/>
          </p:nvPr>
        </p:nvSpPr>
        <p:spPr>
          <a:xfrm>
            <a:off x="2364900" y="1684325"/>
            <a:ext cx="4414200" cy="31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Animations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Better disconnections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More game rules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Guillaume Jeannin</a:t>
            </a:r>
            <a:endParaRPr/>
          </a:p>
        </p:txBody>
      </p:sp>
      <p:sp>
        <p:nvSpPr>
          <p:cNvPr id="227" name="Google Shape;227;p37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Thanks !</a:t>
            </a:r>
            <a:endParaRPr>
              <a:solidFill>
                <a:srgbClr val="434343"/>
              </a:solidFill>
            </a:endParaRPr>
          </a:p>
        </p:txBody>
      </p:sp>
      <p:cxnSp>
        <p:nvCxnSpPr>
          <p:cNvPr id="228" name="Google Shape;228;p37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type="ctrTitle"/>
          </p:nvPr>
        </p:nvSpPr>
        <p:spPr>
          <a:xfrm>
            <a:off x="1964851" y="186963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Spiners that play Bumper Car in an Octogon</a:t>
            </a:r>
            <a:endParaRPr sz="3000"/>
          </a:p>
        </p:txBody>
      </p:sp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9938" y="1252638"/>
            <a:ext cx="4324129" cy="3705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/>
          <p:nvPr>
            <p:ph type="ctrTitle"/>
          </p:nvPr>
        </p:nvSpPr>
        <p:spPr>
          <a:xfrm>
            <a:off x="537075" y="285825"/>
            <a:ext cx="40503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Accelerate </a:t>
            </a:r>
            <a:r>
              <a:rPr lang="en" sz="3000"/>
              <a:t>gradually</a:t>
            </a:r>
            <a:endParaRPr sz="3000"/>
          </a:p>
        </p:txBody>
      </p:sp>
      <p:sp>
        <p:nvSpPr>
          <p:cNvPr id="146" name="Google Shape;146;p28"/>
          <p:cNvSpPr txBox="1"/>
          <p:nvPr>
            <p:ph type="ctrTitle"/>
          </p:nvPr>
        </p:nvSpPr>
        <p:spPr>
          <a:xfrm>
            <a:off x="4556625" y="322925"/>
            <a:ext cx="40503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Bump others</a:t>
            </a:r>
            <a:endParaRPr sz="3000"/>
          </a:p>
        </p:txBody>
      </p:sp>
      <p:pic>
        <p:nvPicPr>
          <p:cNvPr id="147" name="Google Shape;1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350" y="904325"/>
            <a:ext cx="3839750" cy="383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1900" y="904325"/>
            <a:ext cx="3839750" cy="383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/>
          <p:nvPr>
            <p:ph idx="4294967295" type="ctrTitle"/>
          </p:nvPr>
        </p:nvSpPr>
        <p:spPr>
          <a:xfrm>
            <a:off x="425475" y="526350"/>
            <a:ext cx="4315500" cy="89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</a:rPr>
              <a:t>Create a session</a:t>
            </a:r>
            <a:endParaRPr sz="3000">
              <a:solidFill>
                <a:srgbClr val="434343"/>
              </a:solidFill>
            </a:endParaRPr>
          </a:p>
        </p:txBody>
      </p: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6739" y="1512274"/>
            <a:ext cx="3528049" cy="310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211" y="1512275"/>
            <a:ext cx="3528049" cy="310972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9"/>
          <p:cNvSpPr txBox="1"/>
          <p:nvPr>
            <p:ph idx="4294967295" type="ctrTitle"/>
          </p:nvPr>
        </p:nvSpPr>
        <p:spPr>
          <a:xfrm>
            <a:off x="4403025" y="526350"/>
            <a:ext cx="4315500" cy="89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</a:rPr>
              <a:t>Join</a:t>
            </a:r>
            <a:r>
              <a:rPr lang="en" sz="3600">
                <a:solidFill>
                  <a:srgbClr val="434343"/>
                </a:solidFill>
              </a:rPr>
              <a:t> a session</a:t>
            </a:r>
            <a:endParaRPr sz="36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/>
          <p:nvPr>
            <p:ph idx="16" type="ctrTitle"/>
          </p:nvPr>
        </p:nvSpPr>
        <p:spPr>
          <a:xfrm>
            <a:off x="-1049419" y="236899"/>
            <a:ext cx="6886800" cy="17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34343"/>
                </a:solidFill>
              </a:rPr>
              <a:t>Made with </a:t>
            </a:r>
            <a:endParaRPr sz="4800">
              <a:solidFill>
                <a:srgbClr val="434343"/>
              </a:solidFill>
            </a:endParaRPr>
          </a:p>
        </p:txBody>
      </p:sp>
      <p:pic>
        <p:nvPicPr>
          <p:cNvPr descr="Résultat de recherche d'images pour &quot;Photon bolt&quot;" id="162" name="Google Shape;1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9350" y="411828"/>
            <a:ext cx="4477775" cy="143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0"/>
          <p:cNvSpPr txBox="1"/>
          <p:nvPr>
            <p:ph idx="16" type="ctrTitle"/>
          </p:nvPr>
        </p:nvSpPr>
        <p:spPr>
          <a:xfrm>
            <a:off x="192125" y="2316075"/>
            <a:ext cx="8848800" cy="25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34343"/>
                </a:solidFill>
              </a:rPr>
              <a:t>Good for </a:t>
            </a:r>
            <a:r>
              <a:rPr lang="en" sz="4800">
                <a:solidFill>
                  <a:srgbClr val="434343"/>
                </a:solidFill>
              </a:rPr>
              <a:t>Authoritative</a:t>
            </a:r>
            <a:r>
              <a:rPr lang="en" sz="4800">
                <a:solidFill>
                  <a:srgbClr val="434343"/>
                </a:solidFill>
              </a:rPr>
              <a:t> games</a:t>
            </a:r>
            <a:endParaRPr sz="48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34343"/>
                </a:solidFill>
              </a:rPr>
              <a:t>Uses UDP</a:t>
            </a:r>
            <a:r>
              <a:rPr lang="en" sz="4800">
                <a:solidFill>
                  <a:srgbClr val="434343"/>
                </a:solidFill>
              </a:rPr>
              <a:t> </a:t>
            </a:r>
            <a:endParaRPr sz="4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/>
          <p:nvPr>
            <p:ph type="ctrTitle"/>
          </p:nvPr>
        </p:nvSpPr>
        <p:spPr>
          <a:xfrm>
            <a:off x="158550" y="159525"/>
            <a:ext cx="88269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Create servers and clients with bolt methods</a:t>
            </a:r>
            <a:endParaRPr sz="3000"/>
          </a:p>
        </p:txBody>
      </p:sp>
      <p:pic>
        <p:nvPicPr>
          <p:cNvPr id="169" name="Google Shape;1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13" y="1416713"/>
            <a:ext cx="6353175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9913" y="1416725"/>
            <a:ext cx="2276475" cy="8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>
            <p:ph idx="4294967295" type="ctrTitle"/>
          </p:nvPr>
        </p:nvSpPr>
        <p:spPr>
          <a:xfrm>
            <a:off x="4247500" y="361700"/>
            <a:ext cx="4315500" cy="89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</a:rPr>
              <a:t>Spawn a Spiner</a:t>
            </a:r>
            <a:endParaRPr sz="3000">
              <a:solidFill>
                <a:srgbClr val="434343"/>
              </a:solidFill>
            </a:endParaRPr>
          </a:p>
        </p:txBody>
      </p:sp>
      <p:sp>
        <p:nvSpPr>
          <p:cNvPr id="176" name="Google Shape;176;p32"/>
          <p:cNvSpPr txBox="1"/>
          <p:nvPr>
            <p:ph idx="4294967295" type="ctrTitle"/>
          </p:nvPr>
        </p:nvSpPr>
        <p:spPr>
          <a:xfrm>
            <a:off x="99075" y="361700"/>
            <a:ext cx="4315500" cy="89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</a:rPr>
              <a:t>Join a session</a:t>
            </a:r>
            <a:endParaRPr sz="3600">
              <a:solidFill>
                <a:srgbClr val="434343"/>
              </a:solidFill>
            </a:endParaRPr>
          </a:p>
        </p:txBody>
      </p:sp>
      <p:pic>
        <p:nvPicPr>
          <p:cNvPr id="177" name="Google Shape;17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789" y="1534599"/>
            <a:ext cx="3528049" cy="310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9275" y="1534600"/>
            <a:ext cx="4491939" cy="2096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/>
          <p:nvPr>
            <p:ph idx="16" type="ctrTitle"/>
          </p:nvPr>
        </p:nvSpPr>
        <p:spPr>
          <a:xfrm>
            <a:off x="795350" y="-417175"/>
            <a:ext cx="7267800" cy="17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</a:rPr>
              <a:t>Control your Spiner with states</a:t>
            </a:r>
            <a:r>
              <a:rPr lang="en" sz="3000">
                <a:solidFill>
                  <a:srgbClr val="434343"/>
                </a:solidFill>
              </a:rPr>
              <a:t> </a:t>
            </a:r>
            <a:endParaRPr sz="3000">
              <a:solidFill>
                <a:srgbClr val="434343"/>
              </a:solidFill>
            </a:endParaRPr>
          </a:p>
        </p:txBody>
      </p:sp>
      <p:pic>
        <p:nvPicPr>
          <p:cNvPr id="184" name="Google Shape;1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325" y="895800"/>
            <a:ext cx="5242300" cy="23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3"/>
          <p:cNvPicPr preferRelativeResize="0"/>
          <p:nvPr/>
        </p:nvPicPr>
        <p:blipFill rotWithShape="1">
          <a:blip r:embed="rId4">
            <a:alphaModFix/>
          </a:blip>
          <a:srcRect b="15368" l="0" r="0" t="0"/>
          <a:stretch/>
        </p:blipFill>
        <p:spPr>
          <a:xfrm>
            <a:off x="340325" y="3274800"/>
            <a:ext cx="8177851" cy="181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3"/>
          <p:cNvSpPr txBox="1"/>
          <p:nvPr>
            <p:ph idx="16" type="ctrTitle"/>
          </p:nvPr>
        </p:nvSpPr>
        <p:spPr>
          <a:xfrm>
            <a:off x="3483825" y="1146813"/>
            <a:ext cx="7267800" cy="17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</a:rPr>
              <a:t>Sync </a:t>
            </a:r>
            <a:br>
              <a:rPr lang="en" sz="3600">
                <a:solidFill>
                  <a:srgbClr val="434343"/>
                </a:solidFill>
              </a:rPr>
            </a:br>
            <a:r>
              <a:rPr lang="en" sz="3600">
                <a:solidFill>
                  <a:srgbClr val="434343"/>
                </a:solidFill>
              </a:rPr>
              <a:t>properties</a:t>
            </a:r>
            <a:r>
              <a:rPr lang="en" sz="3000">
                <a:solidFill>
                  <a:srgbClr val="434343"/>
                </a:solidFill>
              </a:rPr>
              <a:t> </a:t>
            </a:r>
            <a:endParaRPr sz="3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/>
          <p:nvPr>
            <p:ph idx="4294967295" type="ctrTitle"/>
          </p:nvPr>
        </p:nvSpPr>
        <p:spPr>
          <a:xfrm>
            <a:off x="2099725" y="405600"/>
            <a:ext cx="4317300" cy="89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</a:rPr>
              <a:t>Latency compensation</a:t>
            </a:r>
            <a:endParaRPr sz="3000">
              <a:solidFill>
                <a:srgbClr val="434343"/>
              </a:solidFill>
            </a:endParaRPr>
          </a:p>
        </p:txBody>
      </p:sp>
      <p:pic>
        <p:nvPicPr>
          <p:cNvPr id="192" name="Google Shape;19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525" y="1421850"/>
            <a:ext cx="7582498" cy="341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4"/>
          <p:cNvSpPr/>
          <p:nvPr/>
        </p:nvSpPr>
        <p:spPr>
          <a:xfrm>
            <a:off x="373275" y="2876400"/>
            <a:ext cx="7503900" cy="137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